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6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530885457374624"/>
          <c:y val="0.14007073169305956"/>
          <c:w val="0.55207224864788973"/>
          <c:h val="0.80530967036692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Жетысуская область</c:v>
                </c:pt>
                <c:pt idx="1">
                  <c:v>Туркестанская область</c:v>
                </c:pt>
                <c:pt idx="2">
                  <c:v>Абайская область</c:v>
                </c:pt>
                <c:pt idx="3">
                  <c:v>г.Шымкент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ЗКО</c:v>
                </c:pt>
                <c:pt idx="8">
                  <c:v>Мангистауская область</c:v>
                </c:pt>
                <c:pt idx="9">
                  <c:v>Карагандинская область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Костанайская область</c:v>
                </c:pt>
                <c:pt idx="15">
                  <c:v>СКО</c:v>
                </c:pt>
                <c:pt idx="16">
                  <c:v>г.Астана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2</c:v>
                </c:pt>
                <c:pt idx="1">
                  <c:v>22</c:v>
                </c:pt>
                <c:pt idx="2">
                  <c:v>22</c:v>
                </c:pt>
                <c:pt idx="3">
                  <c:v>33</c:v>
                </c:pt>
                <c:pt idx="4">
                  <c:v>39</c:v>
                </c:pt>
                <c:pt idx="5">
                  <c:v>40</c:v>
                </c:pt>
                <c:pt idx="6">
                  <c:v>43</c:v>
                </c:pt>
                <c:pt idx="7">
                  <c:v>45</c:v>
                </c:pt>
                <c:pt idx="8">
                  <c:v>45</c:v>
                </c:pt>
                <c:pt idx="9">
                  <c:v>50</c:v>
                </c:pt>
                <c:pt idx="10">
                  <c:v>52</c:v>
                </c:pt>
                <c:pt idx="11">
                  <c:v>68</c:v>
                </c:pt>
                <c:pt idx="12">
                  <c:v>69</c:v>
                </c:pt>
                <c:pt idx="13">
                  <c:v>74</c:v>
                </c:pt>
                <c:pt idx="14">
                  <c:v>78</c:v>
                </c:pt>
                <c:pt idx="15">
                  <c:v>78</c:v>
                </c:pt>
                <c:pt idx="16">
                  <c:v>120</c:v>
                </c:pt>
                <c:pt idx="17">
                  <c:v>125</c:v>
                </c:pt>
                <c:pt idx="18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0-448C-8E83-E710259CE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224448"/>
        <c:axId val="1"/>
      </c:barChart>
      <c:catAx>
        <c:axId val="1071224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122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2020г.'!$A$33:$A$42</c:f>
              <c:strCache>
                <c:ptCount val="10"/>
                <c:pt idx="0">
                  <c:v>ЗКО</c:v>
                </c:pt>
                <c:pt idx="1">
                  <c:v>Костанайская область</c:v>
                </c:pt>
                <c:pt idx="2">
                  <c:v>Мангистауская область</c:v>
                </c:pt>
                <c:pt idx="3">
                  <c:v>Абайская область</c:v>
                </c:pt>
                <c:pt idx="4">
                  <c:v>Атырауская область</c:v>
                </c:pt>
                <c:pt idx="5">
                  <c:v>Акмолинская область</c:v>
                </c:pt>
                <c:pt idx="6">
                  <c:v>Туркестанская область</c:v>
                </c:pt>
                <c:pt idx="7">
                  <c:v>Жетысуская область</c:v>
                </c:pt>
                <c:pt idx="8">
                  <c:v>Алматинская область</c:v>
                </c:pt>
                <c:pt idx="9">
                  <c:v>ВКО</c:v>
                </c:pt>
              </c:strCache>
            </c:strRef>
          </c:cat>
          <c:val>
            <c:numRef>
              <c:f>'Одобренные РФ 2020г.'!$B$33:$B$42</c:f>
              <c:numCache>
                <c:formatCode>_-* #\ ##0_р_._-;\-* #\ ##0_р_._-;_-* "-"??_р_._-;_-@_-</c:formatCode>
                <c:ptCount val="10"/>
                <c:pt idx="0" formatCode="_-* #\ ##0.00_р_._-;\-* #\ ##0.00_р_._-;_-* &quot;-&quot;??_р_._-;_-@_-">
                  <c:v>19.5</c:v>
                </c:pt>
                <c:pt idx="1">
                  <c:v>20</c:v>
                </c:pt>
                <c:pt idx="2">
                  <c:v>28.125</c:v>
                </c:pt>
                <c:pt idx="3">
                  <c:v>33.844999999999999</c:v>
                </c:pt>
                <c:pt idx="4">
                  <c:v>62.7</c:v>
                </c:pt>
                <c:pt idx="5">
                  <c:v>86</c:v>
                </c:pt>
                <c:pt idx="6" formatCode="#,##0">
                  <c:v>148.518055</c:v>
                </c:pt>
                <c:pt idx="7">
                  <c:v>166.39689999999999</c:v>
                </c:pt>
                <c:pt idx="8">
                  <c:v>175</c:v>
                </c:pt>
                <c:pt idx="9">
                  <c:v>232.8844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2-40FF-A9A8-C36C7549F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660368"/>
        <c:axId val="1"/>
      </c:barChart>
      <c:catAx>
        <c:axId val="107366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out"/>
        <c:minorTickMark val="none"/>
        <c:tickLblPos val="nextTo"/>
        <c:crossAx val="107366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АО "ForteBank"</c:v>
                </c:pt>
                <c:pt idx="1">
                  <c:v>АО "Нурбанк"</c:v>
                </c:pt>
                <c:pt idx="2">
                  <c:v>АО «Bereke Bank» (ранее ДБ АО «Сбербанк»)</c:v>
                </c:pt>
                <c:pt idx="3">
                  <c:v>АО "First Heartland Jusan Bank"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2-4793-87EC-E229D89A7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8516304"/>
        <c:axId val="1"/>
      </c:barChart>
      <c:catAx>
        <c:axId val="142851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851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07016570851336"/>
          <c:y val="0.16477080687494708"/>
          <c:w val="0.60649251084924571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одобр.бву!$C$29:$C$33</c:f>
              <c:strCache>
                <c:ptCount val="5"/>
                <c:pt idx="0">
                  <c:v>АО «Bereke Bank» (ранее ДБ АО «Сбербанк»)</c:v>
                </c:pt>
                <c:pt idx="1">
                  <c:v>АО "ForteBank"</c:v>
                </c:pt>
                <c:pt idx="2">
                  <c:v>АО "Нурбанк"</c:v>
                </c:pt>
                <c:pt idx="3">
                  <c:v>АО "First Heartland Jusan Bank"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одобр.бву!$D$29:$D$33</c:f>
              <c:numCache>
                <c:formatCode>_-* #\ ##0.00_р_._-;\-* #\ ##0.00_р_._-;_-* "-"??_р_._-;_-@_-</c:formatCode>
                <c:ptCount val="5"/>
                <c:pt idx="0" formatCode="_-* #\ ##0_р_._-;\-* #\ ##0_р_._-;_-* &quot;-&quot;??_р_._-;_-@_-">
                  <c:v>20</c:v>
                </c:pt>
                <c:pt idx="1">
                  <c:v>48.2</c:v>
                </c:pt>
                <c:pt idx="2" formatCode="_-* #\ ##0_р_._-;\-* #\ ##0_р_._-;_-* &quot;-&quot;??_р_._-;_-@_-">
                  <c:v>148.518055</c:v>
                </c:pt>
                <c:pt idx="3" formatCode="_-* #\ ##0_р_._-;\-* #\ ##0_р_._-;_-* &quot;-&quot;??_р_._-;_-@_-">
                  <c:v>281.28129999999999</c:v>
                </c:pt>
                <c:pt idx="4" formatCode="_-* #\ ##0_р_._-;\-* #\ ##0_р_._-;_-* &quot;-&quot;??_р_._-;_-@_-">
                  <c:v>474.97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6-437D-8C89-5460476A2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9853680"/>
        <c:axId val="1"/>
      </c:barChart>
      <c:catAx>
        <c:axId val="151985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51985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ED-48B2-8083-D89562AD82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ED-48B2-8083-D89562AD82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ED-48B2-8083-D89562AD82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9ED-48B2-8083-D89562AD82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9ED-48B2-8083-D89562AD82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9ED-48B2-8083-D89562AD82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9ED-48B2-8083-D89562AD82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9ED-48B2-8083-D89562AD826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9ED-48B2-8083-D89562AD826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9ED-48B2-8083-D89562AD82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9ED-48B2-8083-D89562AD826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9ED-48B2-8083-D89562AD826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39ED-48B2-8083-D89562AD826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39ED-48B2-8083-D89562AD826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39ED-48B2-8083-D89562AD826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39ED-48B2-8083-D89562AD826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39ED-48B2-8083-D89562AD8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3.5307962777659643E-2</c:v>
                </c:pt>
                <c:pt idx="1">
                  <c:v>3.6233822481969657E-3</c:v>
                </c:pt>
                <c:pt idx="2">
                  <c:v>9.7738768505437543E-2</c:v>
                </c:pt>
                <c:pt idx="3">
                  <c:v>4.2221615180261249E-3</c:v>
                </c:pt>
                <c:pt idx="4">
                  <c:v>2.0178642060176806E-3</c:v>
                </c:pt>
                <c:pt idx="5">
                  <c:v>0.11488498274950874</c:v>
                </c:pt>
                <c:pt idx="6">
                  <c:v>0.48964836245799204</c:v>
                </c:pt>
                <c:pt idx="7">
                  <c:v>2.9904713317772079E-2</c:v>
                </c:pt>
                <c:pt idx="8">
                  <c:v>7.1249245596393632E-2</c:v>
                </c:pt>
                <c:pt idx="9">
                  <c:v>3.9637140547130016E-3</c:v>
                </c:pt>
                <c:pt idx="10">
                  <c:v>5.9468066854757355E-2</c:v>
                </c:pt>
                <c:pt idx="11">
                  <c:v>1.7681569740662692E-2</c:v>
                </c:pt>
                <c:pt idx="12">
                  <c:v>7.062435443950083E-3</c:v>
                </c:pt>
                <c:pt idx="13">
                  <c:v>2.1400857162218113E-2</c:v>
                </c:pt>
                <c:pt idx="14">
                  <c:v>8.3828084020845205E-3</c:v>
                </c:pt>
                <c:pt idx="15">
                  <c:v>1.5348477782715943E-2</c:v>
                </c:pt>
                <c:pt idx="16">
                  <c:v>1.8094627181893728E-2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9ED-48B2-8083-D89562AD8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>
                <a:latin typeface="Century Gothic" panose="020B0502020202020204" pitchFamily="34" charset="0"/>
              </a:defRPr>
            </a:pPr>
            <a:r>
              <a:rPr lang="ru-RU" sz="1500" b="1" dirty="0">
                <a:latin typeface="Century Gothic" panose="020B0502020202020204" pitchFamily="34" charset="0"/>
              </a:rPr>
              <a:t>По сумме подписанных ДГ,  </a:t>
            </a:r>
            <a:r>
              <a:rPr lang="ru-RU" sz="1500" b="1" dirty="0" err="1">
                <a:latin typeface="Century Gothic" panose="020B0502020202020204" pitchFamily="34" charset="0"/>
              </a:rPr>
              <a:t>млрд.тенге</a:t>
            </a:r>
            <a:endParaRPr lang="ru-RU" sz="1500" b="1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668926148549483"/>
          <c:y val="3.00896973572713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0.12242007610963997"/>
          <c:w val="0.51497689888173637"/>
          <c:h val="0.79072608128883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Абайская область</c:v>
                </c:pt>
                <c:pt idx="3">
                  <c:v>Атырауская область</c:v>
                </c:pt>
                <c:pt idx="4">
                  <c:v>г.Шымкент</c:v>
                </c:pt>
                <c:pt idx="5">
                  <c:v>Туркестанская область</c:v>
                </c:pt>
                <c:pt idx="6">
                  <c:v>Жамбылская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Костанайская область</c:v>
                </c:pt>
                <c:pt idx="10">
                  <c:v>ЗКО</c:v>
                </c:pt>
                <c:pt idx="11">
                  <c:v>Павлодарская область</c:v>
                </c:pt>
                <c:pt idx="12">
                  <c:v>Акмолинская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##0_р_._-;\-* #\ ##0_р_._-;_-* "-"??_р_._-;_-@_-</c:formatCode>
                <c:ptCount val="19"/>
                <c:pt idx="0">
                  <c:v>8.6240600000000001E-2</c:v>
                </c:pt>
                <c:pt idx="1">
                  <c:v>0.71749357328999996</c:v>
                </c:pt>
                <c:pt idx="2">
                  <c:v>0.82273794</c:v>
                </c:pt>
                <c:pt idx="3">
                  <c:v>0.82720501196000007</c:v>
                </c:pt>
                <c:pt idx="4">
                  <c:v>1.17373973745</c:v>
                </c:pt>
                <c:pt idx="5">
                  <c:v>1.2924586600000001</c:v>
                </c:pt>
                <c:pt idx="6">
                  <c:v>1.3350241839999999</c:v>
                </c:pt>
                <c:pt idx="7">
                  <c:v>1.3915509934900001</c:v>
                </c:pt>
                <c:pt idx="8">
                  <c:v>1.4944903624200001</c:v>
                </c:pt>
                <c:pt idx="9">
                  <c:v>1.67009556</c:v>
                </c:pt>
                <c:pt idx="10">
                  <c:v>1.6918210579999999</c:v>
                </c:pt>
                <c:pt idx="11">
                  <c:v>1.87294703068</c:v>
                </c:pt>
                <c:pt idx="12">
                  <c:v>2.0274012479999999</c:v>
                </c:pt>
                <c:pt idx="13">
                  <c:v>2.1183759603299999</c:v>
                </c:pt>
                <c:pt idx="14">
                  <c:v>2.1879914729999999</c:v>
                </c:pt>
                <c:pt idx="15">
                  <c:v>2.5317490550000001</c:v>
                </c:pt>
                <c:pt idx="16">
                  <c:v>3.971954958</c:v>
                </c:pt>
                <c:pt idx="17">
                  <c:v>4.4160405865100003</c:v>
                </c:pt>
                <c:pt idx="18">
                  <c:v>8.8217938824100006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A-415D-8FFE-DA0DA856E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408432"/>
        <c:axId val="1"/>
      </c:barChart>
      <c:catAx>
        <c:axId val="890408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90408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5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339052341462588"/>
          <c:y val="0.10054044303841377"/>
          <c:w val="0.51029130055352168"/>
          <c:h val="0.852974518006673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16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79</c:v>
                </c:pt>
                <c:pt idx="15">
                  <c:v>83</c:v>
                </c:pt>
                <c:pt idx="16">
                  <c:v>109</c:v>
                </c:pt>
                <c:pt idx="17">
                  <c:v>110</c:v>
                </c:pt>
                <c:pt idx="18">
                  <c:v>137</c:v>
                </c:pt>
                <c:pt idx="19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4-4CF3-80DF-7A492E282490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16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79</c:v>
                </c:pt>
                <c:pt idx="15">
                  <c:v>83</c:v>
                </c:pt>
                <c:pt idx="16">
                  <c:v>109</c:v>
                </c:pt>
                <c:pt idx="17">
                  <c:v>110</c:v>
                </c:pt>
                <c:pt idx="18">
                  <c:v>137</c:v>
                </c:pt>
                <c:pt idx="19">
                  <c:v>177</c:v>
                </c:pt>
                <c:pt idx="20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4-4CF3-80DF-7A492E282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614624"/>
        <c:axId val="1"/>
      </c:barChart>
      <c:catAx>
        <c:axId val="987614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761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497052173466012"/>
          <c:y val="0.12468956564811177"/>
          <c:w val="0.43939242467671991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74-4231-B3AB-B0F003CB5B5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"Bank RBK"</c:v>
                </c:pt>
                <c:pt idx="14">
                  <c:v>АО "Евразийский банк"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 formatCode="#,##0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1.0710993950000001</c:v>
                </c:pt>
                <c:pt idx="12">
                  <c:v>1.959635287</c:v>
                </c:pt>
                <c:pt idx="13">
                  <c:v>2.4356699184099999</c:v>
                </c:pt>
                <c:pt idx="14">
                  <c:v>2.4794374383299997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4.1740891685500001</c:v>
                </c:pt>
                <c:pt idx="18">
                  <c:v>4.546639935</c:v>
                </c:pt>
                <c:pt idx="19">
                  <c:v>5.4667203640000004</c:v>
                </c:pt>
                <c:pt idx="20">
                  <c:v>10.21898343206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4-4231-B3AB-B0F003CB5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613664"/>
        <c:axId val="1"/>
      </c:barChart>
      <c:catAx>
        <c:axId val="987613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98761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5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810979386003717"/>
          <c:y val="0.12775579480709656"/>
          <c:w val="0.55490598933184698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Лист4!$A$3:$A$8</c:f>
              <c:strCache>
                <c:ptCount val="6"/>
                <c:pt idx="0">
                  <c:v>Костанайская область</c:v>
                </c:pt>
                <c:pt idx="1">
                  <c:v>Кызылординская область</c:v>
                </c:pt>
                <c:pt idx="2">
                  <c:v>Мангистауская область</c:v>
                </c:pt>
                <c:pt idx="3">
                  <c:v>Абайская область</c:v>
                </c:pt>
                <c:pt idx="4">
                  <c:v>г.Шымкент</c:v>
                </c:pt>
                <c:pt idx="5">
                  <c:v>г.Алматы</c:v>
                </c:pt>
              </c:strCache>
            </c:strRef>
          </c:cat>
          <c:val>
            <c:numRef>
              <c:f>Лист4!$B$3:$B$8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4-4261-A91F-936C5E654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540016"/>
        <c:axId val="1"/>
      </c:barChart>
      <c:catAx>
        <c:axId val="882540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2540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/>
            </a:pPr>
            <a:r>
              <a:rPr lang="ru-RU" sz="1500" b="1"/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351-4150-9332-FC480FA76DF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Лист4!$A$25:$A$30</c:f>
              <c:strCache>
                <c:ptCount val="6"/>
                <c:pt idx="0">
                  <c:v>Абайская область</c:v>
                </c:pt>
                <c:pt idx="1">
                  <c:v>Кызылординская область</c:v>
                </c:pt>
                <c:pt idx="2">
                  <c:v>Костанайская область</c:v>
                </c:pt>
                <c:pt idx="3">
                  <c:v>г.Алматы</c:v>
                </c:pt>
                <c:pt idx="4">
                  <c:v>г.Шымкент</c:v>
                </c:pt>
                <c:pt idx="5">
                  <c:v>Мангистауская область</c:v>
                </c:pt>
              </c:strCache>
            </c:strRef>
          </c:cat>
          <c:val>
            <c:numRef>
              <c:f>Лист4!$B$25:$B$30</c:f>
              <c:numCache>
                <c:formatCode>_-* #\ ##0_р_._-;\-* #\ ##0_р_._-;_-* "-"??_р_._-;_-@_-</c:formatCode>
                <c:ptCount val="6"/>
                <c:pt idx="0">
                  <c:v>5</c:v>
                </c:pt>
                <c:pt idx="1">
                  <c:v>32.799999999999997</c:v>
                </c:pt>
                <c:pt idx="2">
                  <c:v>45</c:v>
                </c:pt>
                <c:pt idx="3">
                  <c:v>66.099999999999994</c:v>
                </c:pt>
                <c:pt idx="4">
                  <c:v>70</c:v>
                </c:pt>
                <c:pt idx="5">
                  <c:v>107.5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1-4150-9332-FC480FA76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327264"/>
        <c:axId val="1"/>
      </c:barChart>
      <c:catAx>
        <c:axId val="892327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92327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Лист5.!$B$3:$B$5</c:f>
              <c:strCache>
                <c:ptCount val="3"/>
                <c:pt idx="0">
                  <c:v>АО "Нурбанк"</c:v>
                </c:pt>
                <c:pt idx="1">
                  <c:v>First Heartland Jysan Bank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Лист5.!$C$3:$C$5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3-41B2-A702-039F62C15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1842864"/>
        <c:axId val="1"/>
      </c:barChart>
      <c:catAx>
        <c:axId val="117184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1842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Лист5.!$L$3:$L$5</c:f>
              <c:strCache>
                <c:ptCount val="3"/>
                <c:pt idx="0">
                  <c:v>First Heartland Jysan Bank</c:v>
                </c:pt>
                <c:pt idx="1">
                  <c:v>АО "Нурбанк"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Лист5.!$M$3:$M$5</c:f>
              <c:numCache>
                <c:formatCode>_-* #\ ##0_р_._-;\-* #\ ##0_р_._-;_-* "-"??_р_._-;_-@_-</c:formatCode>
                <c:ptCount val="3"/>
                <c:pt idx="0">
                  <c:v>32.799999999999997</c:v>
                </c:pt>
                <c:pt idx="1">
                  <c:v>45</c:v>
                </c:pt>
                <c:pt idx="2">
                  <c:v>248.6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A-47CB-9D97-D097CA623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1671744"/>
        <c:axId val="1"/>
      </c:barChart>
      <c:catAx>
        <c:axId val="89167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91671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291407741629348"/>
          <c:y val="0.12814775876818035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2020г.'!$A$3:$A$12</c:f>
              <c:strCache>
                <c:ptCount val="10"/>
                <c:pt idx="0">
                  <c:v>Акмолинская область</c:v>
                </c:pt>
                <c:pt idx="1">
                  <c:v>Алматинская область</c:v>
                </c:pt>
                <c:pt idx="2">
                  <c:v>ЗКО</c:v>
                </c:pt>
                <c:pt idx="3">
                  <c:v>Костанайская область</c:v>
                </c:pt>
                <c:pt idx="4">
                  <c:v>Мангистауская область</c:v>
                </c:pt>
                <c:pt idx="5">
                  <c:v>Туркестанская область</c:v>
                </c:pt>
                <c:pt idx="6">
                  <c:v>Атырауская область</c:v>
                </c:pt>
                <c:pt idx="7">
                  <c:v>Жетысуская область</c:v>
                </c:pt>
                <c:pt idx="8">
                  <c:v>Абайская область</c:v>
                </c:pt>
                <c:pt idx="9">
                  <c:v>ВКО</c:v>
                </c:pt>
              </c:strCache>
            </c:strRef>
          </c:cat>
          <c:val>
            <c:numRef>
              <c:f>'Одобренные РФ 2020г.'!$B$3:$B$12</c:f>
              <c:numCache>
                <c:formatCode>General</c:formatCode>
                <c:ptCount val="10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#,##0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 formatCode="#,##0">
                  <c:v>3</c:v>
                </c:pt>
                <c:pt idx="9" formatCode="#,##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B-412B-8B51-0F1455866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659408"/>
        <c:axId val="1"/>
      </c:barChart>
      <c:catAx>
        <c:axId val="1073659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73659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087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1 238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1 221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01.02.2024г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13181"/>
              </p:ext>
            </p:extLst>
          </p:nvPr>
        </p:nvGraphicFramePr>
        <p:xfrm>
          <a:off x="468923" y="4647540"/>
          <a:ext cx="9262306" cy="124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5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0,7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latin typeface="Century Gothic" panose="020B050202020202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1 221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91,1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40,4  млрд.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BEFD33-72F9-370A-6CBA-3CCBFA8C3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287595"/>
              </p:ext>
            </p:extLst>
          </p:nvPr>
        </p:nvGraphicFramePr>
        <p:xfrm>
          <a:off x="588397" y="1422924"/>
          <a:ext cx="5740841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575CD81-D887-84CA-6EE1-419AC8AD1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856876"/>
              </p:ext>
            </p:extLst>
          </p:nvPr>
        </p:nvGraphicFramePr>
        <p:xfrm>
          <a:off x="5980897" y="1409946"/>
          <a:ext cx="5698209" cy="435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930CE7-ACA3-E980-DBEE-B8A36F03A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922652"/>
              </p:ext>
            </p:extLst>
          </p:nvPr>
        </p:nvGraphicFramePr>
        <p:xfrm>
          <a:off x="572699" y="1256306"/>
          <a:ext cx="5271511" cy="436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10A048D-1FEC-162A-3952-242BBD828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323761"/>
              </p:ext>
            </p:extLst>
          </p:nvPr>
        </p:nvGraphicFramePr>
        <p:xfrm>
          <a:off x="6057946" y="1398479"/>
          <a:ext cx="5271511" cy="421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Алматы,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г.Шымкент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Мангистауская область,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г.Шымкент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D5814FA-F3FB-9516-B555-C46D80D7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357077"/>
              </p:ext>
            </p:extLst>
          </p:nvPr>
        </p:nvGraphicFramePr>
        <p:xfrm>
          <a:off x="697064" y="1627297"/>
          <a:ext cx="4894277" cy="374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DD7323D-7F29-F9E2-B594-986112F4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988380"/>
              </p:ext>
            </p:extLst>
          </p:nvPr>
        </p:nvGraphicFramePr>
        <p:xfrm>
          <a:off x="5698974" y="1561110"/>
          <a:ext cx="5795962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Нурбанк</a:t>
            </a:r>
            <a:r>
              <a:rPr lang="en-US" sz="1200" dirty="0">
                <a:latin typeface="Century Gothic" panose="020B0502020202020204" pitchFamily="34" charset="0"/>
              </a:rPr>
              <a:t>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C6796E9-32F2-AD4E-139C-90873D88B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171120"/>
              </p:ext>
            </p:extLst>
          </p:nvPr>
        </p:nvGraphicFramePr>
        <p:xfrm>
          <a:off x="662608" y="1421105"/>
          <a:ext cx="5433392" cy="379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5CC5680-3BB0-C0B0-B087-E73AB7720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926018"/>
              </p:ext>
            </p:extLst>
          </p:nvPr>
        </p:nvGraphicFramePr>
        <p:xfrm>
          <a:off x="6448508" y="1451631"/>
          <a:ext cx="5080884" cy="382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01.02.2024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17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2 556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973 млн.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05E8498-3F7A-A1D0-FE9E-E290176D2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95202"/>
              </p:ext>
            </p:extLst>
          </p:nvPr>
        </p:nvGraphicFramePr>
        <p:xfrm>
          <a:off x="540689" y="1499810"/>
          <a:ext cx="5210807" cy="387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995CCAD-9E23-C477-E3B8-185BF2751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61835"/>
              </p:ext>
            </p:extLst>
          </p:nvPr>
        </p:nvGraphicFramePr>
        <p:xfrm>
          <a:off x="5870912" y="1640035"/>
          <a:ext cx="5096787" cy="36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361176"/>
            <a:ext cx="11016754" cy="9919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«First Heartland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Нурбанк»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8BEFA36-559B-CFAF-2DDB-888D26CC1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44768"/>
              </p:ext>
            </p:extLst>
          </p:nvPr>
        </p:nvGraphicFramePr>
        <p:xfrm>
          <a:off x="478566" y="1473398"/>
          <a:ext cx="5343525" cy="380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85487A0-9C9B-EF03-7DE2-8DBEDC1B9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17946"/>
              </p:ext>
            </p:extLst>
          </p:nvPr>
        </p:nvGraphicFramePr>
        <p:xfrm>
          <a:off x="6026332" y="1514972"/>
          <a:ext cx="5343525" cy="368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1 238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93,7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</a:t>
            </a:r>
            <a:r>
              <a:rPr lang="ru-RU" sz="1200">
                <a:latin typeface="Century Gothic" panose="020B0502020202020204" pitchFamily="34" charset="0"/>
                <a:cs typeface="Times New Roman" pitchFamily="18" charset="0"/>
              </a:rPr>
              <a:t>гарантии</a:t>
            </a:r>
            <a:r>
              <a:rPr lang="ru-RU" sz="1200" b="1">
                <a:latin typeface="Century Gothic" panose="020B0502020202020204" pitchFamily="34" charset="0"/>
                <a:cs typeface="Times New Roman" pitchFamily="18" charset="0"/>
              </a:rPr>
              <a:t> 41,4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66161"/>
              </p:ext>
            </p:extLst>
          </p:nvPr>
        </p:nvGraphicFramePr>
        <p:xfrm>
          <a:off x="533399" y="1190655"/>
          <a:ext cx="11229975" cy="416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504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155</cp:revision>
  <cp:lastPrinted>2023-07-13T10:53:47Z</cp:lastPrinted>
  <dcterms:created xsi:type="dcterms:W3CDTF">2023-03-01T03:39:42Z</dcterms:created>
  <dcterms:modified xsi:type="dcterms:W3CDTF">2024-02-15T03:51:59Z</dcterms:modified>
</cp:coreProperties>
</file>